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7B4336-0D46-43FD-9AFB-E04F007C053A}" v="19" dt="2025-05-26T12:41:06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07E5-AE6F-9C1A-8CC6-B9D76446F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7AC47-8B3A-23EF-9B9E-A5710F1968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21E4-7630-FC87-3D59-F0BA3C8CB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A9D-4A1F-475C-8F79-4BEF9A7D73A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062CB-2C59-18A9-6300-D218DF58A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BF147-754F-20F6-BF98-345806812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7975-96B5-4151-935D-C23E47E57B7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0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90D49-E692-6442-52B8-928D4D93E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62C10-CD45-B926-C58D-CAA76FDC5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AAA7A-78E4-FCE1-409B-6032EA903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A9D-4A1F-475C-8F79-4BEF9A7D73A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D641A-8384-AC35-16C0-E1DB8F3C6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682BD-BD6F-EFFD-6267-2076D585A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7975-96B5-4151-935D-C23E47E57B7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36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4787AC-564C-90EE-EF12-13B52F1B37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3019D0-B0D3-4CB4-2685-C5D35286E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E7A2D-4687-CA4D-DC8E-AC615A7F2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A9D-4A1F-475C-8F79-4BEF9A7D73A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C7A3B-CDBC-116E-C1D1-0477D1C2F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7157D-A4BA-8CA7-2656-2F452C18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7975-96B5-4151-935D-C23E47E57B7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1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F144E-A86A-C34F-82FC-3B8FD252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1F0A8-C549-18B8-3F9C-3BBE03705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EA9A4-3FB1-C811-9245-27D20135B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A9D-4A1F-475C-8F79-4BEF9A7D73A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9485B-2380-1016-4822-5B680AC6F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B19B6-5024-CE06-3DDA-8636676DD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7975-96B5-4151-935D-C23E47E57B7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8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027F-4423-4568-E5EE-2C6F8DADF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C87DA-8454-B7DA-F938-CB74259B5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21CF1-AD9D-92E0-3190-0936066E7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A9D-4A1F-475C-8F79-4BEF9A7D73A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B6B9C-EFBB-E73E-B97D-B4B4834F9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88E54-9557-37D2-C7CD-0407E0AE1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7975-96B5-4151-935D-C23E47E57B7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49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44B86-354C-FA55-AA43-E2669A1E6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F83F-0FE3-7962-F995-FA79D1BE8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C57DB-231B-A530-68C0-A09962249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BBFF8F-503F-2156-090F-7E34E37B0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A9D-4A1F-475C-8F79-4BEF9A7D73A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801F2-07B5-BFE7-0E4E-570169CA3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9B9F7-2C7E-6B70-A3CC-3987BB63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7975-96B5-4151-935D-C23E47E57B7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36E7B-2A1E-7555-A98C-EFB287D7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CA7BD-D246-9A59-2886-DEC4264FC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CD7DCD-9C9D-4D9F-2C21-A24E3D01A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DF117A-B17B-7150-84B0-6CFD3343B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E88FA5-B162-B4DA-934B-4A92F912F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9E3B83-0479-89B3-F6AD-C44D4943C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A9D-4A1F-475C-8F79-4BEF9A7D73A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4990C3-3422-4075-9119-78614527A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7A4CE-A958-B15C-5F01-710D54FE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7975-96B5-4151-935D-C23E47E57B7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54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27ACC-83EA-26C0-A766-B93085F7F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2C870-9C38-83BB-A090-1184E8D5C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A9D-4A1F-475C-8F79-4BEF9A7D73A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AE644C-F942-6312-2458-555F972D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81BA8-4E4A-199D-BEEE-8FDC9E216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7975-96B5-4151-935D-C23E47E57B7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9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9A8806-DA75-15F2-299E-F62DE6C8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A9D-4A1F-475C-8F79-4BEF9A7D73A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CA6E47-1731-4AB2-8E00-296C8D5FC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71BB5-7003-C13B-D7AE-85778ABC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7975-96B5-4151-935D-C23E47E57B7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11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5CE9-89E5-2897-FD20-AD9C537D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8CF14-28D4-EFF9-0DA0-8C5CE406C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2A3B6-80C1-0C19-8C12-D8BF48911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1F751-892F-3F45-8377-F051F8C73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A9D-4A1F-475C-8F79-4BEF9A7D73A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13E95-A365-E797-9195-65947036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C60E2-CEEF-0F2D-A241-2BF00F5C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7975-96B5-4151-935D-C23E47E57B7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95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0B67F-4E29-7272-B680-9A2FFD3C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02A2E9-3462-2346-0C49-EFDB4BA76C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BB828-A2FF-4640-7EEA-836DE7B48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6B420-A59E-13B0-B895-A6A83F2C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A9D-4A1F-475C-8F79-4BEF9A7D73A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610D5-F08C-4427-CF6C-E87A2A92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0F036-4B61-93BE-9E50-02D803E4E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57975-96B5-4151-935D-C23E47E57B7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1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29CD14-8083-8020-FC0C-66A09F90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A158B-EC8D-727C-F82C-6A1196C4E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63458-CA70-8443-76EB-42D7358696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3B5A9D-4A1F-475C-8F79-4BEF9A7D73AF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3B07A-645A-8225-5594-804333F4B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D47F5-207C-0ADA-DDBD-3323C8C43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457975-96B5-4151-935D-C23E47E57B7B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578BBA-B207-28F4-FE7F-943A9318047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418888" y="6642100"/>
            <a:ext cx="73818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FF0000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 Use</a:t>
            </a:r>
          </a:p>
        </p:txBody>
      </p:sp>
    </p:spTree>
    <p:extLst>
      <p:ext uri="{BB962C8B-B14F-4D97-AF65-F5344CB8AC3E}">
        <p14:creationId xmlns:p14="http://schemas.microsoft.com/office/powerpoint/2010/main" val="218277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ECA398-8FBC-1DD4-9C2A-193A57E8C2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62" r="2" b="5965"/>
          <a:stretch>
            <a:fillRect/>
          </a:stretch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FBF3DE-AFC4-7C8F-E50E-732F2E5CEE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9" r="15524"/>
          <a:stretch>
            <a:fillRect/>
          </a:stretch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44EA2-9DB9-FDDD-77E3-3533C11436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7057"/>
          <a:stretch>
            <a:fillRect/>
          </a:stretch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8BCD132-5502-7871-0E00-50EAAAAB4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651" y="4312195"/>
            <a:ext cx="5505814" cy="157691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ts val="600"/>
              </a:spcAft>
            </a:pPr>
            <a:r>
              <a:rPr lang="en-US" alt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Rebuilding the historic </a:t>
            </a:r>
            <a:r>
              <a:rPr lang="en-US" alt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Rosoliemolen</a:t>
            </a:r>
            <a:r>
              <a:rPr lang="en-US" alt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(Regina</a:t>
            </a:r>
            <a:r>
              <a:rPr lang="en-US" altLang="en-US" sz="3400" dirty="0"/>
              <a:t>)</a:t>
            </a:r>
            <a:endParaRPr lang="en-US" alt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fontAlgn="base">
              <a:spcAft>
                <a:spcPts val="600"/>
              </a:spcAft>
            </a:pP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"horse-driven oil mill"</a:t>
            </a:r>
            <a:endParaRPr lang="en-US" alt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09305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5D4FF1-EF7D-5017-2D58-AD3BDE483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340" y="4351197"/>
            <a:ext cx="2404353" cy="228159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967C346-FEEA-E796-A92C-B09EAF6B6B93}"/>
              </a:ext>
            </a:extLst>
          </p:cNvPr>
          <p:cNvSpPr/>
          <p:nvPr/>
        </p:nvSpPr>
        <p:spPr>
          <a:xfrm>
            <a:off x="596356" y="3777624"/>
            <a:ext cx="1695718" cy="2855169"/>
          </a:xfrm>
          <a:prstGeom prst="wedgeRoundRectCallout">
            <a:avLst>
              <a:gd name="adj1" fmla="val 120121"/>
              <a:gd name="adj2" fmla="val 24601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Part recovered during the excavations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algn="ctr"/>
            <a:endParaRPr lang="en-US" altLang="en-US" sz="1200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en-US" sz="1200" i="1" dirty="0">
                <a:solidFill>
                  <a:srgbClr val="1F1F1F"/>
                </a:solidFill>
                <a:latin typeface="inherit"/>
              </a:rPr>
              <a:t>A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large stone block served as a stable base for the hammer bench. Because the rams exerted a lot of force, the foundation had to be strong and heavy to absorb vibrations and hold the structure in place.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kumimoji="0" lang="en-US" altLang="en-US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3BD9C305-F3D7-E896-558A-B2E30709D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709" y="1804809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EC860BA-88A4-6389-5DC5-F3C97CC4D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A84B3CD-139B-C0B8-9E2F-C0D6B74E8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4475"/>
            <a:ext cx="65" cy="12824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263CAD-691C-9F05-33A0-A7ED077BA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224" y="696242"/>
            <a:ext cx="2500994" cy="322898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4859E6B-1920-67D9-E681-EA6FFEB02597}"/>
              </a:ext>
            </a:extLst>
          </p:cNvPr>
          <p:cNvCxnSpPr>
            <a:cxnSpLocks/>
          </p:cNvCxnSpPr>
          <p:nvPr/>
        </p:nvCxnSpPr>
        <p:spPr>
          <a:xfrm flipV="1">
            <a:off x="4166721" y="4351197"/>
            <a:ext cx="0" cy="12316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D21A9EB-DCF9-0968-6E96-35A08473111A}"/>
              </a:ext>
            </a:extLst>
          </p:cNvPr>
          <p:cNvSpPr/>
          <p:nvPr/>
        </p:nvSpPr>
        <p:spPr>
          <a:xfrm>
            <a:off x="108968" y="696242"/>
            <a:ext cx="2517476" cy="2394825"/>
          </a:xfrm>
          <a:prstGeom prst="wedgeRoundRectCallout">
            <a:avLst>
              <a:gd name="adj1" fmla="val 89931"/>
              <a:gd name="adj2" fmla="val 62327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 i="1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A beater/hitting bench (</a:t>
            </a:r>
            <a:r>
              <a:rPr lang="nl-NL" sz="1200" b="1" i="1" dirty="0">
                <a:solidFill>
                  <a:srgbClr val="424242"/>
                </a:solidFill>
                <a:effectLst/>
                <a:latin typeface="Segoe Sans"/>
              </a:rPr>
              <a:t>slagbank )</a:t>
            </a:r>
            <a:r>
              <a:rPr lang="en-US" sz="1200" b="0" i="1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 is a historical tool used to crush, flax seed/oil seed materials. It was often part of a horse mill—a mill powered by a horse.</a:t>
            </a:r>
          </a:p>
          <a:p>
            <a:pPr algn="ctr"/>
            <a:endParaRPr lang="en-US" sz="1200" i="1" dirty="0">
              <a:solidFill>
                <a:srgbClr val="1F1F1F"/>
              </a:solidFill>
              <a:latin typeface="Arial" panose="020B0604020202020204" pitchFamily="34" charset="0"/>
            </a:endParaRPr>
          </a:p>
          <a:p>
            <a:pPr algn="ctr"/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here one sees an example of a similar object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US" sz="1000" dirty="0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7E2989FF-0377-4D28-F995-8825AE79F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C0BFC2-E8C5-7309-1985-6C7692668958}"/>
              </a:ext>
            </a:extLst>
          </p:cNvPr>
          <p:cNvSpPr/>
          <p:nvPr/>
        </p:nvSpPr>
        <p:spPr>
          <a:xfrm>
            <a:off x="3733669" y="3585172"/>
            <a:ext cx="657262" cy="682123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CB92FA8B-14A1-D62E-5198-21B813221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690" y="16692"/>
            <a:ext cx="5258619" cy="22058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sz="1600" dirty="0">
                <a:solidFill>
                  <a:srgbClr val="1F1F1F"/>
                </a:solidFill>
                <a:latin typeface="inherit"/>
              </a:rPr>
              <a:t>Rebuilding the historic </a:t>
            </a:r>
            <a:r>
              <a:rPr lang="en-US" altLang="en-US" sz="1600" dirty="0" err="1">
                <a:solidFill>
                  <a:srgbClr val="1F1F1F"/>
                </a:solidFill>
                <a:latin typeface="inherit"/>
              </a:rPr>
              <a:t>Rosoliemolen</a:t>
            </a:r>
            <a:r>
              <a:rPr lang="en-US" altLang="en-US" sz="1600" dirty="0"/>
              <a:t>  </a:t>
            </a:r>
            <a:r>
              <a:rPr lang="en-US" sz="1600" b="1" dirty="0">
                <a:solidFill>
                  <a:srgbClr val="424242"/>
                </a:solidFill>
                <a:latin typeface="Segoe Sans"/>
              </a:rPr>
              <a:t>"horse-driven oil mill"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7392527-649B-2CBF-223A-71D06D0D49FA}"/>
              </a:ext>
            </a:extLst>
          </p:cNvPr>
          <p:cNvCxnSpPr/>
          <p:nvPr/>
        </p:nvCxnSpPr>
        <p:spPr>
          <a:xfrm>
            <a:off x="4059541" y="-111098"/>
            <a:ext cx="107180" cy="6278514"/>
          </a:xfrm>
          <a:prstGeom prst="line">
            <a:avLst/>
          </a:prstGeom>
          <a:ln>
            <a:solidFill>
              <a:srgbClr val="FFFF00"/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4D953BAC-BFE7-C4D0-E560-7675750EBD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400" r="2" b="14616"/>
          <a:stretch>
            <a:fillRect/>
          </a:stretch>
        </p:blipFill>
        <p:spPr>
          <a:xfrm>
            <a:off x="6604690" y="2310733"/>
            <a:ext cx="3753034" cy="249923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2571DDD-6449-4B09-C202-DA85E48EBB0C}"/>
              </a:ext>
            </a:extLst>
          </p:cNvPr>
          <p:cNvSpPr/>
          <p:nvPr/>
        </p:nvSpPr>
        <p:spPr>
          <a:xfrm>
            <a:off x="8832156" y="3448307"/>
            <a:ext cx="1018013" cy="154482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0C1F691-5523-7AFA-57B4-042B5466BC19}"/>
              </a:ext>
            </a:extLst>
          </p:cNvPr>
          <p:cNvCxnSpPr/>
          <p:nvPr/>
        </p:nvCxnSpPr>
        <p:spPr>
          <a:xfrm flipH="1" flipV="1">
            <a:off x="4906978" y="3793402"/>
            <a:ext cx="4110273" cy="6427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A938306-B9AF-822B-2B0B-1655430554BA}"/>
              </a:ext>
            </a:extLst>
          </p:cNvPr>
          <p:cNvSpPr txBox="1"/>
          <p:nvPr/>
        </p:nvSpPr>
        <p:spPr>
          <a:xfrm>
            <a:off x="4851140" y="498336"/>
            <a:ext cx="748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example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D8905D-A5D9-6537-5DA3-8CAED52B0C94}"/>
              </a:ext>
            </a:extLst>
          </p:cNvPr>
          <p:cNvSpPr txBox="1"/>
          <p:nvPr/>
        </p:nvSpPr>
        <p:spPr>
          <a:xfrm>
            <a:off x="8832156" y="5155064"/>
            <a:ext cx="1367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Fundament from </a:t>
            </a:r>
            <a:r>
              <a:rPr lang="en-US" dirty="0" err="1"/>
              <a:t>oildrip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FF4116-E2EA-D6AB-6939-9A578363D295}"/>
              </a:ext>
            </a:extLst>
          </p:cNvPr>
          <p:cNvSpPr/>
          <p:nvPr/>
        </p:nvSpPr>
        <p:spPr>
          <a:xfrm rot="21127132">
            <a:off x="4438958" y="3470839"/>
            <a:ext cx="657262" cy="682123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7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50976B8-E7E3-E26F-33C5-558AA46CB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359615">
            <a:off x="4345627" y="276298"/>
            <a:ext cx="1827464" cy="11132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B14578-20B8-4966-8AE3-FECF0D401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051" y="1468427"/>
            <a:ext cx="2724627" cy="3810532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20B5B75-A9EF-CEF4-ABC9-1D119C90AA5D}"/>
              </a:ext>
            </a:extLst>
          </p:cNvPr>
          <p:cNvSpPr/>
          <p:nvPr/>
        </p:nvSpPr>
        <p:spPr>
          <a:xfrm>
            <a:off x="1200266" y="2189401"/>
            <a:ext cx="2481888" cy="1858079"/>
          </a:xfrm>
          <a:prstGeom prst="wedgeRoundRectCallout">
            <a:avLst>
              <a:gd name="adj1" fmla="val 48045"/>
              <a:gd name="adj2" fmla="val -13553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Part recovered during the excavations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algn="ctr"/>
            <a:r>
              <a:rPr lang="en-US" altLang="en-US" sz="1200" i="1" dirty="0">
                <a:solidFill>
                  <a:schemeClr val="tx1"/>
                </a:solidFill>
              </a:rPr>
              <a:t>-Above  the Pen stone</a:t>
            </a:r>
          </a:p>
          <a:p>
            <a:pPr algn="ctr"/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-down the fundament from millstone's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EFCBB-3F0E-B1C1-C94E-6FAF0BF7E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85904" y="63946"/>
            <a:ext cx="1113245" cy="169571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68B241-A1DE-AE45-F8C7-DF28BF38265B}"/>
              </a:ext>
            </a:extLst>
          </p:cNvPr>
          <p:cNvCxnSpPr/>
          <p:nvPr/>
        </p:nvCxnSpPr>
        <p:spPr>
          <a:xfrm>
            <a:off x="5435581" y="486728"/>
            <a:ext cx="107180" cy="6278514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C8C2CE7-49CE-8319-2603-9DE2C643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625" y="1533374"/>
            <a:ext cx="3943900" cy="38105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55D5A2-0EAF-5AAD-D196-88908BE0ACEF}"/>
              </a:ext>
            </a:extLst>
          </p:cNvPr>
          <p:cNvCxnSpPr>
            <a:cxnSpLocks/>
          </p:cNvCxnSpPr>
          <p:nvPr/>
        </p:nvCxnSpPr>
        <p:spPr>
          <a:xfrm>
            <a:off x="10192157" y="1655484"/>
            <a:ext cx="94843" cy="2391997"/>
          </a:xfrm>
          <a:prstGeom prst="line">
            <a:avLst/>
          </a:prstGeom>
          <a:ln>
            <a:solidFill>
              <a:srgbClr val="FFFF00"/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8AE6306-ECA6-6906-90FC-4F29D7F15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282" y="5470872"/>
            <a:ext cx="3277057" cy="132416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08AD83-446C-87D8-B95E-B99C6957834A}"/>
              </a:ext>
            </a:extLst>
          </p:cNvPr>
          <p:cNvCxnSpPr>
            <a:cxnSpLocks/>
          </p:cNvCxnSpPr>
          <p:nvPr/>
        </p:nvCxnSpPr>
        <p:spPr>
          <a:xfrm flipH="1">
            <a:off x="2770360" y="1023042"/>
            <a:ext cx="248188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:a16="http://schemas.microsoft.com/office/drawing/2014/main" id="{BD09E36B-FD4A-AAEF-4FBA-60D499EEFED8}"/>
              </a:ext>
            </a:extLst>
          </p:cNvPr>
          <p:cNvSpPr/>
          <p:nvPr/>
        </p:nvSpPr>
        <p:spPr>
          <a:xfrm>
            <a:off x="6246708" y="832920"/>
            <a:ext cx="3762116" cy="5341544"/>
          </a:xfrm>
          <a:prstGeom prst="rightBrace">
            <a:avLst>
              <a:gd name="adj1" fmla="val 8333"/>
              <a:gd name="adj2" fmla="val 5169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8FFFB3-513C-CC0D-51E0-2213BFD7D5B2}"/>
              </a:ext>
            </a:extLst>
          </p:cNvPr>
          <p:cNvSpPr txBox="1"/>
          <p:nvPr/>
        </p:nvSpPr>
        <p:spPr>
          <a:xfrm>
            <a:off x="6096000" y="1258419"/>
            <a:ext cx="748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example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30CB08-484F-5660-65BE-58A6FFF1B584}"/>
              </a:ext>
            </a:extLst>
          </p:cNvPr>
          <p:cNvCxnSpPr>
            <a:cxnSpLocks/>
          </p:cNvCxnSpPr>
          <p:nvPr/>
        </p:nvCxnSpPr>
        <p:spPr>
          <a:xfrm flipH="1">
            <a:off x="3108164" y="5244097"/>
            <a:ext cx="1992867" cy="9014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592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8632F8-FC30-DEE4-9488-D81234846D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00" r="2" b="14616"/>
          <a:stretch>
            <a:fillRect/>
          </a:stretch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DE9316-0FDA-31E7-329D-1773F071C9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26" r="-1" b="17989"/>
          <a:stretch>
            <a:fillRect/>
          </a:stretch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B72340-5BD3-57B6-54CB-A0DBDFFB60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393" r="23134"/>
          <a:stretch>
            <a:fillRect/>
          </a:stretch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AFD960BA-032F-653A-A71A-9D03F442C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C64DC-F5CD-DD45-B585-A4D411F520E9}"/>
              </a:ext>
            </a:extLst>
          </p:cNvPr>
          <p:cNvSpPr txBox="1"/>
          <p:nvPr/>
        </p:nvSpPr>
        <p:spPr>
          <a:xfrm>
            <a:off x="1013988" y="4881190"/>
            <a:ext cx="41987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rgbClr val="1F1F1F"/>
              </a:solidFill>
              <a:effectLst/>
              <a:latin typeface="inherit"/>
            </a:endParaRPr>
          </a:p>
          <a:p>
            <a:r>
              <a:rPr kumimoji="0" lang="en-US" altLang="en-US" sz="1200" i="1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We have now been able to </a:t>
            </a:r>
          </a:p>
          <a:p>
            <a:r>
              <a:rPr kumimoji="0" lang="en-US" altLang="en-US" sz="1200" i="1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uncover two foundations</a:t>
            </a:r>
            <a:r>
              <a:rPr lang="en-US" altLang="en-US" sz="1200" i="1" dirty="0">
                <a:latin typeface="inherit"/>
              </a:rPr>
              <a:t>,</a:t>
            </a:r>
          </a:p>
          <a:p>
            <a:endParaRPr kumimoji="0" lang="en-US" altLang="en-US" sz="12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r>
              <a:rPr lang="en-US" sz="1200" i="1" dirty="0">
                <a:solidFill>
                  <a:srgbClr val="1F1F1F"/>
                </a:solidFill>
                <a:latin typeface="inherit"/>
              </a:rPr>
              <a:t>One for the beater/hitting bench (</a:t>
            </a:r>
            <a:r>
              <a:rPr lang="nl-NL" sz="1200" i="1" dirty="0">
                <a:solidFill>
                  <a:srgbClr val="1F1F1F"/>
                </a:solidFill>
                <a:latin typeface="inherit"/>
              </a:rPr>
              <a:t>slagbank )</a:t>
            </a:r>
            <a:r>
              <a:rPr lang="en-US" sz="1200" i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nl-NL" sz="1200" i="1" dirty="0" err="1">
                <a:solidFill>
                  <a:srgbClr val="1F1F1F"/>
                </a:solidFill>
                <a:latin typeface="inherit"/>
              </a:rPr>
              <a:t>collecting</a:t>
            </a:r>
            <a:r>
              <a:rPr lang="nl-NL" sz="1200" i="1" dirty="0">
                <a:solidFill>
                  <a:srgbClr val="1F1F1F"/>
                </a:solidFill>
                <a:latin typeface="inherit"/>
              </a:rPr>
              <a:t> container</a:t>
            </a:r>
          </a:p>
          <a:p>
            <a:r>
              <a:rPr lang="nl-NL" sz="1200" i="1" dirty="0" err="1">
                <a:solidFill>
                  <a:srgbClr val="1F1F1F"/>
                </a:solidFill>
                <a:latin typeface="inherit"/>
              </a:rPr>
              <a:t>One</a:t>
            </a:r>
            <a:r>
              <a:rPr lang="nl-NL" sz="1200" i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nl-NL" sz="1200" i="1" dirty="0" err="1">
                <a:solidFill>
                  <a:srgbClr val="1F1F1F"/>
                </a:solidFill>
                <a:latin typeface="inherit"/>
              </a:rPr>
              <a:t>for</a:t>
            </a:r>
            <a:r>
              <a:rPr lang="nl-NL" sz="1200" i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nl-NL" sz="1200" i="1" dirty="0" err="1">
                <a:solidFill>
                  <a:srgbClr val="1F1F1F"/>
                </a:solidFill>
                <a:latin typeface="inherit"/>
              </a:rPr>
              <a:t>probably</a:t>
            </a:r>
            <a:r>
              <a:rPr lang="nl-NL" sz="1200" i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nl-NL" sz="1200" i="1" dirty="0" err="1">
                <a:solidFill>
                  <a:srgbClr val="1F1F1F"/>
                </a:solidFill>
                <a:latin typeface="inherit"/>
              </a:rPr>
              <a:t>the</a:t>
            </a:r>
            <a:r>
              <a:rPr lang="nl-NL" sz="1200" i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nl-NL" sz="1200" i="1" dirty="0" err="1">
                <a:solidFill>
                  <a:srgbClr val="1F1F1F"/>
                </a:solidFill>
                <a:latin typeface="inherit"/>
              </a:rPr>
              <a:t>milestones</a:t>
            </a:r>
            <a:r>
              <a:rPr lang="en-US" sz="1200" i="1" dirty="0">
                <a:solidFill>
                  <a:srgbClr val="1F1F1F"/>
                </a:solidFill>
                <a:latin typeface="inherit"/>
              </a:rPr>
              <a:t>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7CB18A-C981-E92F-F4B2-176A1EB66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93" y="176270"/>
            <a:ext cx="1592739" cy="2056353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6975BC8-0361-1426-28CB-87366CDFEAE4}"/>
              </a:ext>
            </a:extLst>
          </p:cNvPr>
          <p:cNvSpPr/>
          <p:nvPr/>
        </p:nvSpPr>
        <p:spPr>
          <a:xfrm>
            <a:off x="1194963" y="2408897"/>
            <a:ext cx="1665932" cy="1257755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1B3E5B-0ECE-A7F5-856E-E71FF7AE8637}"/>
              </a:ext>
            </a:extLst>
          </p:cNvPr>
          <p:cNvSpPr/>
          <p:nvPr/>
        </p:nvSpPr>
        <p:spPr>
          <a:xfrm>
            <a:off x="2972319" y="1748131"/>
            <a:ext cx="1491039" cy="1067498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8D5BB5D-B666-F0E1-38A2-E401E4B7F483}"/>
              </a:ext>
            </a:extLst>
          </p:cNvPr>
          <p:cNvSpPr/>
          <p:nvPr/>
        </p:nvSpPr>
        <p:spPr>
          <a:xfrm>
            <a:off x="4869099" y="1135650"/>
            <a:ext cx="389299" cy="41645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366AF7-6E77-6A5D-32A1-D272FF8A3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5964" y="1047856"/>
            <a:ext cx="1333475" cy="2056352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382994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close-up of a map&#10;&#10;AI-generated content may be incorrect.">
            <a:extLst>
              <a:ext uri="{FF2B5EF4-FFF2-40B4-BE49-F238E27FC236}">
                <a16:creationId xmlns:a16="http://schemas.microsoft.com/office/drawing/2014/main" id="{61709E8F-3EC4-9E50-3FEB-FBACFFE93C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45" b="-1"/>
          <a:stretch>
            <a:fillRect/>
          </a:stretch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4BD1D3E-7C91-D747-EB99-D6B9F3F124E1}"/>
              </a:ext>
            </a:extLst>
          </p:cNvPr>
          <p:cNvSpPr/>
          <p:nvPr/>
        </p:nvSpPr>
        <p:spPr>
          <a:xfrm>
            <a:off x="8130208" y="1984351"/>
            <a:ext cx="3633747" cy="1809051"/>
          </a:xfrm>
          <a:prstGeom prst="wedgeRoundRectCallout">
            <a:avLst>
              <a:gd name="adj1" fmla="val -190247"/>
              <a:gd name="adj2" fmla="val 25460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The oldest document in which it was mentioned is of a horse mill dating from 1580. It is an invoice for its construction.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71AA36F-3B83-2761-D768-1139494C9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860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188</Words>
  <Application>Microsoft Office PowerPoint</Application>
  <PresentationFormat>Breedbeeld</PresentationFormat>
  <Paragraphs>22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3" baseType="lpstr">
      <vt:lpstr>Meiryo</vt:lpstr>
      <vt:lpstr>Aptos</vt:lpstr>
      <vt:lpstr>Aptos Display</vt:lpstr>
      <vt:lpstr>Arial</vt:lpstr>
      <vt:lpstr>Calibri</vt:lpstr>
      <vt:lpstr>inherit</vt:lpstr>
      <vt:lpstr>Segoe Sans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Bas Driessen</dc:creator>
  <cp:lastModifiedBy>Ger Peters</cp:lastModifiedBy>
  <cp:revision>2</cp:revision>
  <dcterms:created xsi:type="dcterms:W3CDTF">2025-05-26T08:30:38Z</dcterms:created>
  <dcterms:modified xsi:type="dcterms:W3CDTF">2025-05-26T14:44:12Z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388fff8-b053-4fb1-90cd-f0bc93ae9791_Enabled">
    <vt:lpwstr>true</vt:lpwstr>
  </property>
  <property fmtid="{D5CDD505-2E9C-101B-9397-08002B2CF9AE}" pid="3" name="MSIP_Label_6388fff8-b053-4fb1-90cd-f0bc93ae9791_SetDate">
    <vt:lpwstr>2025-05-26T09:42:33Z</vt:lpwstr>
  </property>
  <property fmtid="{D5CDD505-2E9C-101B-9397-08002B2CF9AE}" pid="4" name="MSIP_Label_6388fff8-b053-4fb1-90cd-f0bc93ae9791_Method">
    <vt:lpwstr>Privileged</vt:lpwstr>
  </property>
  <property fmtid="{D5CDD505-2E9C-101B-9397-08002B2CF9AE}" pid="5" name="MSIP_Label_6388fff8-b053-4fb1-90cd-f0bc93ae9791_Name">
    <vt:lpwstr>Company Use</vt:lpwstr>
  </property>
  <property fmtid="{D5CDD505-2E9C-101B-9397-08002B2CF9AE}" pid="6" name="MSIP_Label_6388fff8-b053-4fb1-90cd-f0bc93ae9791_SiteId">
    <vt:lpwstr>39b03722-b836-496a-85ec-850f0957ca6b</vt:lpwstr>
  </property>
  <property fmtid="{D5CDD505-2E9C-101B-9397-08002B2CF9AE}" pid="7" name="MSIP_Label_6388fff8-b053-4fb1-90cd-f0bc93ae9791_ActionId">
    <vt:lpwstr>b4b29461-e9f9-4364-9ccf-f718e33b350c</vt:lpwstr>
  </property>
  <property fmtid="{D5CDD505-2E9C-101B-9397-08002B2CF9AE}" pid="8" name="MSIP_Label_6388fff8-b053-4fb1-90cd-f0bc93ae9791_ContentBits">
    <vt:lpwstr>2</vt:lpwstr>
  </property>
  <property fmtid="{D5CDD505-2E9C-101B-9397-08002B2CF9AE}" pid="9" name="MSIP_Label_6388fff8-b053-4fb1-90cd-f0bc93ae9791_Tag">
    <vt:lpwstr>10, 0, 1, 1</vt:lpwstr>
  </property>
  <property fmtid="{D5CDD505-2E9C-101B-9397-08002B2CF9AE}" pid="10" name="ClassificationContentMarkingFooterLocations">
    <vt:lpwstr>Office Theme:8</vt:lpwstr>
  </property>
  <property fmtid="{D5CDD505-2E9C-101B-9397-08002B2CF9AE}" pid="11" name="ClassificationContentMarkingFooterText">
    <vt:lpwstr>Company Use</vt:lpwstr>
  </property>
</Properties>
</file>